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4" r:id="rId3"/>
    <p:sldId id="294" r:id="rId4"/>
    <p:sldId id="295" r:id="rId5"/>
    <p:sldId id="292" r:id="rId6"/>
    <p:sldId id="275" r:id="rId7"/>
    <p:sldId id="278" r:id="rId8"/>
    <p:sldId id="279" r:id="rId9"/>
    <p:sldId id="280" r:id="rId10"/>
    <p:sldId id="283" r:id="rId11"/>
    <p:sldId id="281" r:id="rId12"/>
    <p:sldId id="284" r:id="rId13"/>
    <p:sldId id="285" r:id="rId14"/>
    <p:sldId id="286" r:id="rId15"/>
    <p:sldId id="287" r:id="rId16"/>
    <p:sldId id="293" r:id="rId1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F0F"/>
    <a:srgbClr val="D6F2B0"/>
    <a:srgbClr val="FBEEB7"/>
    <a:srgbClr val="FFCC00"/>
    <a:srgbClr val="F9AB6B"/>
    <a:srgbClr val="F3A407"/>
    <a:srgbClr val="91E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2945" autoAdjust="0"/>
  </p:normalViewPr>
  <p:slideViewPr>
    <p:cSldViewPr>
      <p:cViewPr varScale="1">
        <p:scale>
          <a:sx n="80" d="100"/>
          <a:sy n="80" d="100"/>
        </p:scale>
        <p:origin x="153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79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AEEF-6FB0-43D7-A10E-455FDAAEAE1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0E9F4-C078-4D91-81EB-5F5653083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8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08210-8CD5-4DDF-9A2D-F4DFF1FFB44C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8806D-5DB3-47DE-B747-272DDE0FE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8806D-5DB3-47DE-B747-272DDE0FE5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6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200" smtClea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915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684213" y="38608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FA813FC-D5C6-4423-88FB-C20E2A435DB6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BA6975-E79C-4DC2-9EBF-30922B875C0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8DF9-2B3A-4758-B0DC-56D43E09E57F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F4F5E-4E28-43EF-81CA-B90FB204CBF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40E9F-620F-4C81-B972-BF33DB3AD6E0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5CE-FABC-4C51-8740-466FD672585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C08C9-87C3-45B6-A2BD-74979EF26E7D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78A80-37C2-4519-8E6F-32636FA76DD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1818A-8228-4A62-B2CF-CE73D34236EF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60B23-0C8C-40C6-A956-96480BC533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C7DA8-0DA1-4070-864F-8AF50FB1DBCE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821B2-783C-48AF-B27E-9CDADB69384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61B16-B5F9-459A-917E-C8DF46695858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056C4-1A51-4B50-8EAD-6E8420DFC5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F6450-1E6C-4CC9-9E37-B8693B6D9C17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92857-E25A-483F-B8BF-778A73DBE3B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DA54A-31F0-4786-A1D0-D4943ECDF35D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BC860-7426-44AE-B88E-0FD65D0211E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841F0-CD73-447D-B7CD-C9CFA6968ECA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45D5E-5A6A-4BB9-9B19-5B42CAC3FDA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08820-4AE5-418E-B63A-5E8ED8E6D66E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0109A8-E25A-46AF-9AC4-9BA5E0D3A4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01613"/>
            <a:ext cx="82296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E1420B-59D4-426E-B745-D7BD6CAFE477}" type="datetimeFigureOut">
              <a:rPr lang="pt-BR"/>
              <a:pPr>
                <a:defRPr/>
              </a:pPr>
              <a:t>06/02/2020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D53618-3105-4FB1-A1C1-826BAFB5BD6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eveloper.android.com/studio/write/layout-edit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microsoft.com/en-us/windows/uwp/get-started/create-a-hello-world-app-xaml-univers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instagram.com/instagrambrasi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studi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jpe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xcode/interface-build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ítulo 1"/>
          <p:cNvSpPr>
            <a:spLocks noGrp="1"/>
          </p:cNvSpPr>
          <p:nvPr>
            <p:ph type="ctrTitle"/>
          </p:nvPr>
        </p:nvSpPr>
        <p:spPr>
          <a:xfrm>
            <a:off x="684213" y="1484313"/>
            <a:ext cx="7772400" cy="1470025"/>
          </a:xfrm>
        </p:spPr>
        <p:txBody>
          <a:bodyPr/>
          <a:lstStyle/>
          <a:p>
            <a:pPr eaLnBrk="1" hangingPunct="1"/>
            <a:r>
              <a:rPr lang="pt-BR" sz="4000" dirty="0"/>
              <a:t>Introdução ao desenvolvimento de aplicativos mobile</a:t>
            </a:r>
            <a:br>
              <a:rPr lang="pt-BR" sz="4000" dirty="0"/>
            </a:br>
            <a:endParaRPr lang="pt-BR" sz="4000" dirty="0"/>
          </a:p>
        </p:txBody>
      </p:sp>
      <p:sp>
        <p:nvSpPr>
          <p:cNvPr id="13314" name="Subtítulo 2"/>
          <p:cNvSpPr>
            <a:spLocks noGrp="1"/>
          </p:cNvSpPr>
          <p:nvPr>
            <p:ph type="subTitle" idx="1"/>
          </p:nvPr>
        </p:nvSpPr>
        <p:spPr>
          <a:xfrm>
            <a:off x="684213" y="3068638"/>
            <a:ext cx="6400800" cy="2665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3200" dirty="0"/>
              <a:t>Implementação de Objetos Distribuídos</a:t>
            </a:r>
            <a:endParaRPr lang="pt-BR" sz="3100" dirty="0"/>
          </a:p>
          <a:p>
            <a:pPr eaLnBrk="1" hangingPunct="1">
              <a:lnSpc>
                <a:spcPct val="90000"/>
              </a:lnSpc>
            </a:pPr>
            <a:br>
              <a:rPr lang="pt-BR" sz="3100" dirty="0"/>
            </a:br>
            <a:r>
              <a:rPr lang="pt-BR" sz="2800" dirty="0"/>
              <a:t>Profa. Danielle Martin</a:t>
            </a:r>
          </a:p>
          <a:p>
            <a:pPr eaLnBrk="1" hangingPunct="1">
              <a:lnSpc>
                <a:spcPct val="90000"/>
              </a:lnSpc>
            </a:pPr>
            <a:r>
              <a:rPr lang="pt-BR" sz="1800" dirty="0"/>
              <a:t>Universidade de Mogi das Cruzes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Android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625871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1" dirty="0"/>
              <a:t>Imagem: </a:t>
            </a:r>
            <a:r>
              <a:rPr lang="pt-BR" sz="1600" i="1" dirty="0">
                <a:hlinkClick r:id="rId2"/>
              </a:rPr>
              <a:t>https://developer.android.com/studio/write/layout-editor</a:t>
            </a:r>
            <a:endParaRPr lang="pt-BR" sz="1600" i="1" dirty="0"/>
          </a:p>
          <a:p>
            <a:pPr algn="ctr"/>
            <a:endParaRPr lang="pt-BR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19" y="1375790"/>
            <a:ext cx="7237762" cy="48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Windows Phone era o nome do sistema operacional móvel da Microsoft, popularizado por aparelhos Nokia Lumia.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Foi descontinuado em 2017, agora aplicativos Windows que rodam em dispositivo mobile são desenvolvidos para a plataforma Universal Windows Platform (UWP).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Desenvolvidos com framework .net na IDE Visual Studio, também da Microsoft.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953000"/>
            <a:ext cx="1549157" cy="1489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06" y="5136161"/>
            <a:ext cx="2362200" cy="11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6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Windows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258718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https://docs.microsoft.com/en-us/windows/uwp/get-started/create-a-hello-world-app-xaml-universal</a:t>
            </a:r>
            <a:endParaRPr lang="pt-BR" sz="1200" i="1" dirty="0"/>
          </a:p>
          <a:p>
            <a:pPr algn="ctr"/>
            <a:endParaRPr lang="pt-BR" sz="1200" i="1" dirty="0"/>
          </a:p>
          <a:p>
            <a:pPr algn="ctr"/>
            <a:endParaRPr lang="pt-BR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59386"/>
            <a:ext cx="5791200" cy="48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 Webs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São aplicações web tradicionais, com front end desenvolvido em HTML, CSS e JavaScript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Utilizam design responsivo para melhor usabilidade em dispositivos móveis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São acessadas pelo navegador (browser) do dispositivo. Ex. Google Chrome, Safari, Firefox.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395" y="4735070"/>
            <a:ext cx="1684332" cy="157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47" y="4774548"/>
            <a:ext cx="1499158" cy="1499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20" y="4850244"/>
            <a:ext cx="1267960" cy="12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2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 Webs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2"/>
              </a:rPr>
              <a:t>https://www.instagram.com/instagrambrasil/</a:t>
            </a:r>
            <a:r>
              <a:rPr lang="pt-BR" sz="1200" i="1" dirty="0"/>
              <a:t> acessado do navegador mobile Safari</a:t>
            </a:r>
          </a:p>
          <a:p>
            <a:pPr algn="ctr"/>
            <a:endParaRPr lang="pt-BR" sz="1200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1371600"/>
            <a:ext cx="2743202" cy="4879240"/>
          </a:xfrm>
        </p:spPr>
      </p:pic>
    </p:spTree>
    <p:extLst>
      <p:ext uri="{BB962C8B-B14F-4D97-AF65-F5344CB8AC3E}">
        <p14:creationId xmlns:p14="http://schemas.microsoft.com/office/powerpoint/2010/main" val="28920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Híbridas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É desenvolvida como uma aplicação WEB tradicional responsiva que acessa o backend da aplicação servidor com web services.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Pode ser criado com o framework Apache Cordova (open source) ou suas distribuições, como PhoneGap e Ionic.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O framework compila o app nas linguagens nativas de cada plataforma (requer Mac OS e Android SDK).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01" y="4876799"/>
            <a:ext cx="1746398" cy="1693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36677"/>
            <a:ext cx="1432406" cy="1374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96" y="4947175"/>
            <a:ext cx="1380604" cy="1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Híbridas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B4D59-CEB4-4A90-9650-F5E03AA0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50" y="1600200"/>
            <a:ext cx="7900699" cy="4525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343EB3-BEF8-4A7B-916C-6CD302FEE25A}"/>
              </a:ext>
            </a:extLst>
          </p:cNvPr>
          <p:cNvSpPr txBox="1"/>
          <p:nvPr/>
        </p:nvSpPr>
        <p:spPr>
          <a:xfrm>
            <a:off x="838200" y="625871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/>
              <a:t>Imagem: </a:t>
            </a:r>
            <a:r>
              <a:rPr lang="pt-BR" sz="1200" i="1" dirty="0">
                <a:hlinkClick r:id="rId3"/>
              </a:rPr>
              <a:t>https://ionicframework.com/studio</a:t>
            </a:r>
            <a:endParaRPr lang="pt-BR" sz="1200" i="1" dirty="0"/>
          </a:p>
          <a:p>
            <a:pPr algn="ctr"/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290799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é um </a:t>
            </a:r>
            <a:r>
              <a:rPr lang="en-US" dirty="0" err="1"/>
              <a:t>aplicativo</a:t>
            </a:r>
            <a:r>
              <a:rPr lang="en-US" dirty="0"/>
              <a:t> mobile?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2400" dirty="0"/>
              <a:t>São aplicativos de sistemas que podem ser executados a partir de um dispositivo móvel, como celulares ou tablets.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6" name="Picture 5" descr="A picture containing indoor, sitting, black, lined&#10;&#10;Description automatically generated">
            <a:extLst>
              <a:ext uri="{FF2B5EF4-FFF2-40B4-BE49-F238E27FC236}">
                <a16:creationId xmlns:a16="http://schemas.microsoft.com/office/drawing/2014/main" id="{84EA883F-AD41-4432-A43D-E1F59816D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2" y="3276600"/>
            <a:ext cx="2393156" cy="2393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B0CCDA-5933-4134-9BF3-0E9F1FE6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77" y="3238500"/>
            <a:ext cx="2479105" cy="2305050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E529C2E7-3728-4F98-B436-D9D58CC638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8" y="2649538"/>
            <a:ext cx="2963029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ar&#10;&#10;Description automatically generated">
            <a:extLst>
              <a:ext uri="{FF2B5EF4-FFF2-40B4-BE49-F238E27FC236}">
                <a16:creationId xmlns:a16="http://schemas.microsoft.com/office/drawing/2014/main" id="{EB758A94-D398-4B2B-A47C-280E6973F5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t="9679" r="4518"/>
          <a:stretch/>
        </p:blipFill>
        <p:spPr>
          <a:xfrm>
            <a:off x="2304072" y="4717371"/>
            <a:ext cx="2446372" cy="1587372"/>
          </a:xfrm>
          <a:prstGeom prst="rect">
            <a:avLst/>
          </a:prstGeom>
        </p:spPr>
      </p:pic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 </a:t>
            </a:r>
            <a:r>
              <a:rPr lang="en-US" dirty="0" err="1"/>
              <a:t>que</a:t>
            </a:r>
            <a:r>
              <a:rPr lang="en-US" dirty="0"/>
              <a:t> é um </a:t>
            </a:r>
            <a:r>
              <a:rPr lang="en-US" dirty="0" err="1"/>
              <a:t>aplicativo</a:t>
            </a:r>
            <a:r>
              <a:rPr lang="en-US" dirty="0"/>
              <a:t> mobile?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sz="2400" dirty="0"/>
              <a:t>Também incluem aplicativos executados em aparelhos diversos, como tvs, carros, geladeiras, entre outros. </a:t>
            </a:r>
            <a:endParaRPr lang="en-US" sz="20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EDA195-60EA-4165-A9B9-1A3CC2E78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17600"/>
          <a:stretch/>
        </p:blipFill>
        <p:spPr>
          <a:xfrm>
            <a:off x="2209800" y="2895600"/>
            <a:ext cx="2634916" cy="1739044"/>
          </a:xfrm>
          <a:prstGeom prst="rect">
            <a:avLst/>
          </a:prstGeom>
        </p:spPr>
      </p:pic>
      <p:pic>
        <p:nvPicPr>
          <p:cNvPr id="11" name="Picture 10" descr="A picture containing refrigerator, sitting, photo, sign&#10;&#10;Description automatically generated">
            <a:extLst>
              <a:ext uri="{FF2B5EF4-FFF2-40B4-BE49-F238E27FC236}">
                <a16:creationId xmlns:a16="http://schemas.microsoft.com/office/drawing/2014/main" id="{92E9EC14-94DE-46AF-83FD-0456CE84C9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20000"/>
          <a:stretch/>
        </p:blipFill>
        <p:spPr>
          <a:xfrm>
            <a:off x="4932152" y="2846673"/>
            <a:ext cx="2185298" cy="35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2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Operacionais</a:t>
            </a:r>
            <a:r>
              <a:rPr lang="en-US" dirty="0"/>
              <a:t> da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Móvel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2400" dirty="0"/>
              <a:t>A portabilidade do sistema operacional é o que permite que os aplicativos sejam instalados numa variade extensa de dispositivos.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5" y="3648895"/>
            <a:ext cx="2038349" cy="2038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18" y="3341792"/>
            <a:ext cx="2308329" cy="2652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152" y="3581400"/>
            <a:ext cx="2261083" cy="21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5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Tipos de aplicativos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1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mobile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240528" y="1371600"/>
            <a:ext cx="2587792" cy="639762"/>
          </a:xfrm>
        </p:spPr>
        <p:txBody>
          <a:bodyPr/>
          <a:lstStyle/>
          <a:p>
            <a:r>
              <a:rPr lang="pt-BR" dirty="0"/>
              <a:t>Webapps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240528" y="2011362"/>
            <a:ext cx="2587792" cy="1777949"/>
          </a:xfrm>
        </p:spPr>
        <p:txBody>
          <a:bodyPr/>
          <a:lstStyle/>
          <a:p>
            <a:pPr marL="0" indent="0" algn="ctr">
              <a:buNone/>
            </a:pPr>
            <a:r>
              <a:rPr lang="pt-BR" sz="1600" dirty="0"/>
              <a:t>Aplicações web tradicionais que rodam no navegador do dispositivo. O layout responsivo se adapta ao dispositivo móvel.</a:t>
            </a:r>
            <a:endParaRPr lang="en-US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20796" y="1371600"/>
            <a:ext cx="2588808" cy="639762"/>
          </a:xfrm>
        </p:spPr>
        <p:txBody>
          <a:bodyPr/>
          <a:lstStyle/>
          <a:p>
            <a:r>
              <a:rPr lang="pt-BR" dirty="0"/>
              <a:t>Híbridos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96" y="4034560"/>
            <a:ext cx="642115" cy="57790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1" y="3958200"/>
            <a:ext cx="708341" cy="708341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460208" y="2011362"/>
            <a:ext cx="2587792" cy="177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pt-BR" sz="1600" dirty="0"/>
              <a:t>Programados e compilados na linguagem nativa de cada plataforma móvel.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5" y="4952608"/>
            <a:ext cx="662407" cy="761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05" y="5934090"/>
            <a:ext cx="713123" cy="685449"/>
          </a:xfrm>
          <a:prstGeom prst="rect">
            <a:avLst/>
          </a:prstGeom>
        </p:spPr>
      </p:pic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460208" y="1371600"/>
            <a:ext cx="2587792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Nativos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148" y="4262958"/>
            <a:ext cx="870601" cy="3334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546" y="4826813"/>
            <a:ext cx="589031" cy="76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369" y="6102718"/>
            <a:ext cx="1087391" cy="516821"/>
          </a:xfrm>
          <a:prstGeom prst="rect">
            <a:avLst/>
          </a:prstGeom>
        </p:spPr>
      </p:pic>
      <p:sp>
        <p:nvSpPr>
          <p:cNvPr id="26" name="Content Placeholder 1"/>
          <p:cNvSpPr txBox="1">
            <a:spLocks/>
          </p:cNvSpPr>
          <p:nvPr/>
        </p:nvSpPr>
        <p:spPr bwMode="auto">
          <a:xfrm>
            <a:off x="6007543" y="2011362"/>
            <a:ext cx="2587792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pt-BR" sz="1600" dirty="0"/>
              <a:t>São criados como aplicações web sobre um framework que as compila e gera o código nativo a ser disponibilizado em cada plataforma.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89" y="5077592"/>
            <a:ext cx="511221" cy="5112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8107" y="5538916"/>
            <a:ext cx="1229114" cy="11516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76" y="3983607"/>
            <a:ext cx="1093985" cy="10939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24" y="4834108"/>
            <a:ext cx="925273" cy="9252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2" y="3978327"/>
            <a:ext cx="1052253" cy="1183785"/>
          </a:xfrm>
          <a:prstGeom prst="rect">
            <a:avLst/>
          </a:prstGeom>
        </p:spPr>
      </p:pic>
      <p:pic>
        <p:nvPicPr>
          <p:cNvPr id="14338" name="Picture 143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4515" y="4596442"/>
            <a:ext cx="1331050" cy="1291062"/>
          </a:xfrm>
          <a:prstGeom prst="rect">
            <a:avLst/>
          </a:prstGeom>
        </p:spPr>
      </p:pic>
      <p:pic>
        <p:nvPicPr>
          <p:cNvPr id="14340" name="Picture 143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944" y="5444302"/>
            <a:ext cx="1091735" cy="10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7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Rodam no sistema operacional iOS para dispositivos iPhone e iPad.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Desenvolvidos na linguagens Objective C ou, mais recente, na linguagem Swift, anunciada pela Apple em 2014.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pt-BR" sz="2200" dirty="0"/>
              <a:t>Desenvolvido na ferramenta Xcode, para plataforma MacOS, disponível na Apple Store.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13" y="5029200"/>
            <a:ext cx="1328659" cy="1195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029200"/>
            <a:ext cx="1465693" cy="146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033" y="5417025"/>
            <a:ext cx="1801440" cy="69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iOS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1467643"/>
            <a:ext cx="7667625" cy="479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3000" y="625871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i="1" dirty="0"/>
              <a:t>Imagem: </a:t>
            </a:r>
            <a:r>
              <a:rPr lang="pt-BR" sz="1600" i="1" dirty="0">
                <a:hlinkClick r:id="rId3"/>
              </a:rPr>
              <a:t>https://developer.apple.com/xcode/interface-builder/</a:t>
            </a:r>
            <a:endParaRPr lang="en-US" sz="1600" i="1" dirty="0"/>
          </a:p>
          <a:p>
            <a:pPr algn="ctr"/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413103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nativas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200" dirty="0"/>
              <a:t>Rodam no sistema operacional Android, da Google, adotado por diversos fabricantes de aparelhos móveis (Samsung, Motorola, Asus, LG,  entre outros)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200" dirty="0"/>
              <a:t>Desenvolvidos na linguagem Java, usando a popular IDE Android Studio.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pt-BR" sz="2200" dirty="0"/>
              <a:t>Em 2017, Google anuncionou o suporte à linguagem Kotlin, criada em 2010, como ferramenta de desenvolvimento de aplicações Android.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69" y="5157356"/>
            <a:ext cx="1274830" cy="1464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462" y="5155792"/>
            <a:ext cx="1133615" cy="1466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40" y="5397110"/>
            <a:ext cx="983867" cy="9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74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UMC">
  <a:themeElements>
    <a:clrScheme name="umc">
      <a:dk1>
        <a:srgbClr val="000000"/>
      </a:dk1>
      <a:lt1>
        <a:sysClr val="window" lastClr="FFFFFF"/>
      </a:lt1>
      <a:dk2>
        <a:srgbClr val="4F81B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11011</TotalTime>
  <Words>518</Words>
  <Application>Microsoft Office PowerPoint</Application>
  <PresentationFormat>On-screen Show (4:3)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TemaUMC</vt:lpstr>
      <vt:lpstr>Introdução ao desenvolvimento de aplicativos mobile </vt:lpstr>
      <vt:lpstr>O que é um aplicativo mobile?</vt:lpstr>
      <vt:lpstr>O que é um aplicativo mobile?</vt:lpstr>
      <vt:lpstr>Sistemas Operacionais da Computação Móvel</vt:lpstr>
      <vt:lpstr>PowerPoint Presentation</vt:lpstr>
      <vt:lpstr>Tipos de aplicativos mobile</vt:lpstr>
      <vt:lpstr>Aplicações nativas iOS</vt:lpstr>
      <vt:lpstr>Aplicações nativas iOS</vt:lpstr>
      <vt:lpstr>Aplicações nativas Android</vt:lpstr>
      <vt:lpstr>Aplicações nativas Android</vt:lpstr>
      <vt:lpstr>Aplicações nativas Windows</vt:lpstr>
      <vt:lpstr>Aplicações nativas Windows</vt:lpstr>
      <vt:lpstr>App Webs</vt:lpstr>
      <vt:lpstr>App Webs</vt:lpstr>
      <vt:lpstr>Aplicações Híbridas</vt:lpstr>
      <vt:lpstr>Aplicações Híbridas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 - Arquitetura Orientada a Serviços</dc:title>
  <dc:creator>Danielle</dc:creator>
  <cp:lastModifiedBy>Danielle Goncalves Prado Aguiar Martin</cp:lastModifiedBy>
  <cp:revision>150</cp:revision>
  <dcterms:created xsi:type="dcterms:W3CDTF">2012-04-30T23:29:31Z</dcterms:created>
  <dcterms:modified xsi:type="dcterms:W3CDTF">2020-02-06T19:58:56Z</dcterms:modified>
</cp:coreProperties>
</file>